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394" r:id="rId2"/>
    <p:sldId id="396" r:id="rId3"/>
    <p:sldId id="398" r:id="rId4"/>
    <p:sldId id="401" r:id="rId5"/>
    <p:sldId id="399" r:id="rId6"/>
    <p:sldId id="400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0"/>
    <p:restoredTop sz="94663"/>
  </p:normalViewPr>
  <p:slideViewPr>
    <p:cSldViewPr snapToGrid="0" snapToObjects="1">
      <p:cViewPr varScale="1">
        <p:scale>
          <a:sx n="121" d="100"/>
          <a:sy n="121" d="100"/>
        </p:scale>
        <p:origin x="200" y="2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tiff>
</file>

<file path=ppt/media/image3.tiff>
</file>

<file path=ppt/media/image4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801555-FAA2-F047-AB19-FA09630E011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8655666-2DBF-D240-B6FD-1816CDD3AED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AA67BA1-9F76-A841-8138-1538978B9C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C2300-4860-2049-9D62-1A26F612CDA7}" type="datetimeFigureOut">
              <a:rPr lang="en-US" smtClean="0"/>
              <a:t>4/14/20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92AF26A-A4C3-9A4B-B4F7-2F6ADF7452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EC029D-8221-B146-AABB-8D34666AD7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284520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E8F0A1-D87B-FB43-BA73-44C96375C3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D99F08A-62B4-BC49-A74E-E06C573F5D9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99BC524-CDAC-B345-86EC-CCE2A5A64A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C2300-4860-2049-9D62-1A26F612CDA7}" type="datetimeFigureOut">
              <a:rPr lang="en-US" smtClean="0"/>
              <a:t>4/14/20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097B144-2D5D-1B40-9886-D4AA1708F5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41F2A4A-4BCD-694E-8862-AE4F8F7548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14936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9F59188-1CE4-E644-AA55-0009962D9DB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245D281-5A32-6B43-A791-4FB0C019485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19A8A7C-90E0-5C42-AE83-7C9DE1E9FC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C2300-4860-2049-9D62-1A26F612CDA7}" type="datetimeFigureOut">
              <a:rPr lang="en-US" smtClean="0"/>
              <a:t>4/14/20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3E2CFEF-11C8-B54B-B53D-1A703FC854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0EF353C-B568-2846-AEEC-101EA7431E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05400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A4AD19-CCDE-824A-9CAF-80A25C67B4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257DC0-6A22-194C-BC0C-82F983B198F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43A47A8-893F-6D4E-8AE2-F74149458F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C2300-4860-2049-9D62-1A26F612CDA7}" type="datetimeFigureOut">
              <a:rPr lang="en-US" smtClean="0"/>
              <a:t>4/14/20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4F92A78-429E-674F-BE9F-D5719B861D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F185AF3-DEF1-2B48-814D-8833747FCE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58318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FFEEF0-3713-4D41-8EA3-ED631E1314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F0FB1E8-2623-1F46-9224-31AFE0ECB3A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C753541-16DC-3845-BCE4-FE1359AB5F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C2300-4860-2049-9D62-1A26F612CDA7}" type="datetimeFigureOut">
              <a:rPr lang="en-US" smtClean="0"/>
              <a:t>4/14/20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174B1AC-1103-604B-B7F5-8B37D55ABF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96DE42-46D5-7240-BD43-094C146519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34158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29849C-5360-214B-9DFE-E9A6D48595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D0C4BC-1C73-2045-903F-9131D535EA0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5076D36-0309-0D48-B080-A741C7A9DA7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AA11859-4E6E-EC4D-8142-32385FC556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C2300-4860-2049-9D62-1A26F612CDA7}" type="datetimeFigureOut">
              <a:rPr lang="en-US" smtClean="0"/>
              <a:t>4/14/20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FC23B78-A04B-FF49-885A-A023062C80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EB8C95D-BBD9-7D41-9A8E-EECE06F89C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85554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D93946-034A-FD46-A43D-2263B61B49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7060CB4-09CA-BD4B-BE96-9D62AA16688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E003B80-6556-8047-8251-01399A29051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CB0C6CC-06A8-9549-AFDD-E2AAEAED6B3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0E05169-491C-D348-AB91-C26E36B986F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941FA99-086C-2944-B397-BBF4F3AB29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C2300-4860-2049-9D62-1A26F612CDA7}" type="datetimeFigureOut">
              <a:rPr lang="en-US" smtClean="0"/>
              <a:t>4/14/20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9048F1F-EC02-F141-8849-E51F52C9C8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D999C6B-E117-5B4A-8CAB-92651EAEFD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16706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107F44-EFAA-5446-B40D-CEB8FB5D15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024C3F4-1650-C041-B3B9-7F95E0CBF8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C2300-4860-2049-9D62-1A26F612CDA7}" type="datetimeFigureOut">
              <a:rPr lang="en-US" smtClean="0"/>
              <a:t>4/14/20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5FF4E3E-83AB-A341-A01E-C027522438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7D807FE-F2E6-0544-9BCE-E1FCC071E0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85810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6F0B45B-4232-CF46-BF56-E26889F247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C2300-4860-2049-9D62-1A26F612CDA7}" type="datetimeFigureOut">
              <a:rPr lang="en-US" smtClean="0"/>
              <a:t>4/14/20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279E469-6E1E-A84D-BB25-65036900E2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42A9A70-7B9C-F940-AF48-5B1C795DD5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32160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C9146B-41D3-7E47-9B58-D7B761A34C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077D3A-B322-F149-B2C0-09F3D45CCB8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1483A44-F5C7-A247-A67A-497183F3EBF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33FFC4C-9E14-204A-AE5B-0E196DD2F2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C2300-4860-2049-9D62-1A26F612CDA7}" type="datetimeFigureOut">
              <a:rPr lang="en-US" smtClean="0"/>
              <a:t>4/14/20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74CB978-0131-0940-8086-9955A9614A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9484293-D7D6-4043-8A85-5B7FA37B0A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4992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96902C-8A9B-9B46-811E-50E439B8A6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733F3A8-3596-F54E-BC20-16D8CC58B00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36AA73C-0B03-DA43-93BB-4D28B28B1E6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06CDEAE-B0C6-8F47-AAEE-C2FF99D465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C2300-4860-2049-9D62-1A26F612CDA7}" type="datetimeFigureOut">
              <a:rPr lang="en-US" smtClean="0"/>
              <a:t>4/14/20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589B1C7-78FC-A245-9838-B4808264CB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A29D768-9E48-BF4C-839A-668867EC12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74714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B8C7941-5FAA-C347-AB74-B2221F4016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FFA6D0C-4A7C-7946-9784-A5EE820F5B5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3921A36-A187-6C40-A911-61FC81B951F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46C2300-4860-2049-9D62-1A26F612CDA7}" type="datetimeFigureOut">
              <a:rPr lang="en-US" smtClean="0"/>
              <a:t>4/14/20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50D2971-BCA1-7145-ABC0-434D6B52672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F68EFE-7D63-504D-A32F-A907E700227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40724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tif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tif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tif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tif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.tiff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6980A2AA-DF22-1948-B301-BFB70A08D68C}"/>
              </a:ext>
            </a:extLst>
          </p:cNvPr>
          <p:cNvSpPr txBox="1"/>
          <p:nvPr/>
        </p:nvSpPr>
        <p:spPr>
          <a:xfrm>
            <a:off x="3592287" y="184666"/>
            <a:ext cx="7304796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2400" dirty="0">
                <a:solidFill>
                  <a:srgbClr val="1F2B7D"/>
                </a:solidFill>
              </a:rPr>
              <a:t>Automation: cDNA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CF46F536-480B-8049-9E97-A6D96A5CCD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4918" y="184665"/>
            <a:ext cx="2057883" cy="519106"/>
          </a:xfrm>
          <a:prstGeom prst="rect">
            <a:avLst/>
          </a:prstGeom>
        </p:spPr>
      </p:pic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6910DCF8-F989-7A40-9747-16F1393F349F}"/>
              </a:ext>
            </a:extLst>
          </p:cNvPr>
          <p:cNvCxnSpPr>
            <a:cxnSpLocks/>
          </p:cNvCxnSpPr>
          <p:nvPr/>
        </p:nvCxnSpPr>
        <p:spPr>
          <a:xfrm>
            <a:off x="1143000" y="790857"/>
            <a:ext cx="9906000" cy="0"/>
          </a:xfrm>
          <a:prstGeom prst="line">
            <a:avLst/>
          </a:prstGeom>
          <a:ln>
            <a:solidFill>
              <a:srgbClr val="1F2B7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7">
            <a:extLst>
              <a:ext uri="{FF2B5EF4-FFF2-40B4-BE49-F238E27FC236}">
                <a16:creationId xmlns:a16="http://schemas.microsoft.com/office/drawing/2014/main" id="{57F08E90-254B-144E-B3B6-C4FB9FBAC5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55406" y="1982883"/>
            <a:ext cx="4640595" cy="4234543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1C8C359B-D185-7646-9070-D805950B63E6}"/>
              </a:ext>
            </a:extLst>
          </p:cNvPr>
          <p:cNvSpPr txBox="1"/>
          <p:nvPr/>
        </p:nvSpPr>
        <p:spPr>
          <a:xfrm>
            <a:off x="1605402" y="4549601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Temp module / RNA plate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164CA3BF-B93B-5D45-88BE-7AD738807D38}"/>
              </a:ext>
            </a:extLst>
          </p:cNvPr>
          <p:cNvSpPr txBox="1"/>
          <p:nvPr/>
        </p:nvSpPr>
        <p:spPr>
          <a:xfrm>
            <a:off x="1587078" y="3361490"/>
            <a:ext cx="143691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Thermocycler module / cDNA plate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B0BFFACC-B6FE-8046-A4A8-9382FBE110C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77744" y="1414551"/>
            <a:ext cx="3397250" cy="416840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067DBF84-F67B-D54C-AFDC-9074350F5F65}"/>
              </a:ext>
            </a:extLst>
          </p:cNvPr>
          <p:cNvSpPr txBox="1"/>
          <p:nvPr/>
        </p:nvSpPr>
        <p:spPr>
          <a:xfrm>
            <a:off x="7700556" y="4806636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Primer mix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586FB01F-3606-B44D-AF60-5EC98187E154}"/>
              </a:ext>
            </a:extLst>
          </p:cNvPr>
          <p:cNvSpPr txBox="1"/>
          <p:nvPr/>
        </p:nvSpPr>
        <p:spPr>
          <a:xfrm>
            <a:off x="7700556" y="4529637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RT reaction mix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84EA6591-9200-2A4D-8331-A735AFBE7750}"/>
              </a:ext>
            </a:extLst>
          </p:cNvPr>
          <p:cNvSpPr txBox="1"/>
          <p:nvPr/>
        </p:nvSpPr>
        <p:spPr>
          <a:xfrm>
            <a:off x="3065037" y="4762927"/>
            <a:ext cx="143691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Reagents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4DDAFBCF-13F7-2142-B9C5-1C789E7A5A32}"/>
              </a:ext>
            </a:extLst>
          </p:cNvPr>
          <p:cNvSpPr txBox="1"/>
          <p:nvPr/>
        </p:nvSpPr>
        <p:spPr>
          <a:xfrm>
            <a:off x="3065038" y="5569366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Tip rack</a:t>
            </a:r>
          </a:p>
          <a:p>
            <a:pPr algn="ctr"/>
            <a:r>
              <a:rPr lang="en-US" sz="1400" dirty="0"/>
              <a:t>10uL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3F24E024-0F2C-7341-B7CB-C15D9F58DCB4}"/>
              </a:ext>
            </a:extLst>
          </p:cNvPr>
          <p:cNvSpPr txBox="1"/>
          <p:nvPr/>
        </p:nvSpPr>
        <p:spPr>
          <a:xfrm>
            <a:off x="4460967" y="5543923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Tip rack</a:t>
            </a:r>
          </a:p>
          <a:p>
            <a:pPr algn="ctr"/>
            <a:r>
              <a:rPr lang="en-US" sz="1400" dirty="0"/>
              <a:t>10uL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A6B9EE6-F808-C944-899A-03679BD9A737}"/>
              </a:ext>
            </a:extLst>
          </p:cNvPr>
          <p:cNvSpPr txBox="1"/>
          <p:nvPr/>
        </p:nvSpPr>
        <p:spPr>
          <a:xfrm>
            <a:off x="7244685" y="5788493"/>
            <a:ext cx="1541963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P10_multi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1F9BA834-38EC-2444-ADCB-B6B972ED8E1B}"/>
              </a:ext>
            </a:extLst>
          </p:cNvPr>
          <p:cNvSpPr txBox="1"/>
          <p:nvPr/>
        </p:nvSpPr>
        <p:spPr>
          <a:xfrm>
            <a:off x="8797835" y="5785785"/>
            <a:ext cx="1541963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P300_multi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F19D5F70-7814-9E42-B86D-7834C1A6F89C}"/>
              </a:ext>
            </a:extLst>
          </p:cNvPr>
          <p:cNvSpPr txBox="1"/>
          <p:nvPr/>
        </p:nvSpPr>
        <p:spPr>
          <a:xfrm>
            <a:off x="1616937" y="5522268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bg1">
                    <a:lumMod val="65000"/>
                  </a:schemeClr>
                </a:solidFill>
              </a:rPr>
              <a:t>Magnetic module</a:t>
            </a:r>
          </a:p>
        </p:txBody>
      </p:sp>
    </p:spTree>
    <p:extLst>
      <p:ext uri="{BB962C8B-B14F-4D97-AF65-F5344CB8AC3E}">
        <p14:creationId xmlns:p14="http://schemas.microsoft.com/office/powerpoint/2010/main" val="39018665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>
            <a:extLst>
              <a:ext uri="{FF2B5EF4-FFF2-40B4-BE49-F238E27FC236}">
                <a16:creationId xmlns:a16="http://schemas.microsoft.com/office/drawing/2014/main" id="{69A24CA0-9E95-9A45-B7EA-CC6FD7BACC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77744" y="1414551"/>
            <a:ext cx="3397250" cy="4168405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6980A2AA-DF22-1948-B301-BFB70A08D68C}"/>
              </a:ext>
            </a:extLst>
          </p:cNvPr>
          <p:cNvSpPr txBox="1"/>
          <p:nvPr/>
        </p:nvSpPr>
        <p:spPr>
          <a:xfrm>
            <a:off x="3592287" y="184666"/>
            <a:ext cx="7304796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2400" dirty="0">
                <a:solidFill>
                  <a:srgbClr val="1F2B7D"/>
                </a:solidFill>
              </a:rPr>
              <a:t>Automation: PCR tiling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CF46F536-480B-8049-9E97-A6D96A5CCDB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94918" y="184665"/>
            <a:ext cx="2057883" cy="519106"/>
          </a:xfrm>
          <a:prstGeom prst="rect">
            <a:avLst/>
          </a:prstGeom>
        </p:spPr>
      </p:pic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6910DCF8-F989-7A40-9747-16F1393F349F}"/>
              </a:ext>
            </a:extLst>
          </p:cNvPr>
          <p:cNvCxnSpPr>
            <a:cxnSpLocks/>
          </p:cNvCxnSpPr>
          <p:nvPr/>
        </p:nvCxnSpPr>
        <p:spPr>
          <a:xfrm>
            <a:off x="1143000" y="790857"/>
            <a:ext cx="9906000" cy="0"/>
          </a:xfrm>
          <a:prstGeom prst="line">
            <a:avLst/>
          </a:prstGeom>
          <a:ln>
            <a:solidFill>
              <a:srgbClr val="1F2B7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7">
            <a:extLst>
              <a:ext uri="{FF2B5EF4-FFF2-40B4-BE49-F238E27FC236}">
                <a16:creationId xmlns:a16="http://schemas.microsoft.com/office/drawing/2014/main" id="{57F08E90-254B-144E-B3B6-C4FB9FBAC55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55406" y="1982883"/>
            <a:ext cx="4640595" cy="4234543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48762566-0AF5-0A41-8718-E7C69CEE199F}"/>
              </a:ext>
            </a:extLst>
          </p:cNvPr>
          <p:cNvSpPr txBox="1"/>
          <p:nvPr/>
        </p:nvSpPr>
        <p:spPr>
          <a:xfrm>
            <a:off x="7657693" y="4263970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Primer Pool A / mastermix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9955FBE1-A7F9-5547-91D0-2351716AF6C2}"/>
              </a:ext>
            </a:extLst>
          </p:cNvPr>
          <p:cNvSpPr txBox="1"/>
          <p:nvPr/>
        </p:nvSpPr>
        <p:spPr>
          <a:xfrm>
            <a:off x="7657693" y="3984944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Primer Pool B / mastermix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67E7273A-C794-524D-8CB9-449178DE48B1}"/>
              </a:ext>
            </a:extLst>
          </p:cNvPr>
          <p:cNvSpPr txBox="1"/>
          <p:nvPr/>
        </p:nvSpPr>
        <p:spPr>
          <a:xfrm>
            <a:off x="1605402" y="4549601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Temp module / cDNA plate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D92101A8-61A0-A240-8487-087B0804E215}"/>
              </a:ext>
            </a:extLst>
          </p:cNvPr>
          <p:cNvSpPr txBox="1"/>
          <p:nvPr/>
        </p:nvSpPr>
        <p:spPr>
          <a:xfrm>
            <a:off x="1587078" y="3361490"/>
            <a:ext cx="143691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Thermocycler module / PCR plate 1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BECA4C4F-06D6-BA4B-AAFA-9E82C673682C}"/>
              </a:ext>
            </a:extLst>
          </p:cNvPr>
          <p:cNvSpPr txBox="1"/>
          <p:nvPr/>
        </p:nvSpPr>
        <p:spPr>
          <a:xfrm>
            <a:off x="3065037" y="4762927"/>
            <a:ext cx="143691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Reagents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07641BC5-3627-9E40-9788-E7E34AFAEA08}"/>
              </a:ext>
            </a:extLst>
          </p:cNvPr>
          <p:cNvSpPr txBox="1"/>
          <p:nvPr/>
        </p:nvSpPr>
        <p:spPr>
          <a:xfrm>
            <a:off x="4501952" y="3730822"/>
            <a:ext cx="143691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PCR plate 2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4DFB480-DE23-3146-9127-4D2D2D93CD84}"/>
              </a:ext>
            </a:extLst>
          </p:cNvPr>
          <p:cNvSpPr txBox="1"/>
          <p:nvPr/>
        </p:nvSpPr>
        <p:spPr>
          <a:xfrm>
            <a:off x="3065038" y="5569366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Tip rack</a:t>
            </a:r>
          </a:p>
          <a:p>
            <a:pPr algn="ctr"/>
            <a:r>
              <a:rPr lang="en-US" sz="1400"/>
              <a:t>2</a:t>
            </a:r>
            <a:r>
              <a:rPr lang="en-US" sz="1400" dirty="0"/>
              <a:t>0</a:t>
            </a:r>
            <a:r>
              <a:rPr lang="en-US" sz="1400"/>
              <a:t>0uL</a:t>
            </a:r>
            <a:endParaRPr lang="en-US" sz="1400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AC8EB652-994A-054A-AC29-047190BCA7C2}"/>
              </a:ext>
            </a:extLst>
          </p:cNvPr>
          <p:cNvSpPr txBox="1"/>
          <p:nvPr/>
        </p:nvSpPr>
        <p:spPr>
          <a:xfrm>
            <a:off x="4460967" y="5543923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Tip rack</a:t>
            </a:r>
          </a:p>
          <a:p>
            <a:pPr algn="ctr"/>
            <a:r>
              <a:rPr lang="en-US" sz="1400" dirty="0"/>
              <a:t>10uL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C00C622D-4BB8-F14F-B583-F1FEE87E5645}"/>
              </a:ext>
            </a:extLst>
          </p:cNvPr>
          <p:cNvSpPr txBox="1"/>
          <p:nvPr/>
        </p:nvSpPr>
        <p:spPr>
          <a:xfrm>
            <a:off x="7244685" y="5788493"/>
            <a:ext cx="1541963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P10_multi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2F2C23CE-F54C-CA4D-9BF0-542EE0676FBA}"/>
              </a:ext>
            </a:extLst>
          </p:cNvPr>
          <p:cNvSpPr txBox="1"/>
          <p:nvPr/>
        </p:nvSpPr>
        <p:spPr>
          <a:xfrm>
            <a:off x="8797835" y="5785785"/>
            <a:ext cx="1541963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P300_multi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9B0C47CD-E469-8B45-AB44-6C5BCA7B6BB0}"/>
              </a:ext>
            </a:extLst>
          </p:cNvPr>
          <p:cNvSpPr txBox="1"/>
          <p:nvPr/>
        </p:nvSpPr>
        <p:spPr>
          <a:xfrm>
            <a:off x="1616937" y="5522268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bg1">
                    <a:lumMod val="65000"/>
                  </a:schemeClr>
                </a:solidFill>
              </a:rPr>
              <a:t>Magnetic module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CDC30C1F-2325-7A46-902A-4D285B42BB98}"/>
              </a:ext>
            </a:extLst>
          </p:cNvPr>
          <p:cNvSpPr txBox="1"/>
          <p:nvPr/>
        </p:nvSpPr>
        <p:spPr>
          <a:xfrm>
            <a:off x="7700556" y="4806636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Primer mix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E178191F-43CB-AD46-8CE6-71CF61FBC3F7}"/>
              </a:ext>
            </a:extLst>
          </p:cNvPr>
          <p:cNvSpPr txBox="1"/>
          <p:nvPr/>
        </p:nvSpPr>
        <p:spPr>
          <a:xfrm>
            <a:off x="7700556" y="4529637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RT reaction mix</a:t>
            </a:r>
          </a:p>
        </p:txBody>
      </p:sp>
    </p:spTree>
    <p:extLst>
      <p:ext uri="{BB962C8B-B14F-4D97-AF65-F5344CB8AC3E}">
        <p14:creationId xmlns:p14="http://schemas.microsoft.com/office/powerpoint/2010/main" val="78256797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>
            <a:extLst>
              <a:ext uri="{FF2B5EF4-FFF2-40B4-BE49-F238E27FC236}">
                <a16:creationId xmlns:a16="http://schemas.microsoft.com/office/drawing/2014/main" id="{AB75FB7B-1872-9849-A222-068398CC370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77744" y="1414551"/>
            <a:ext cx="3397250" cy="4168405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6980A2AA-DF22-1948-B301-BFB70A08D68C}"/>
              </a:ext>
            </a:extLst>
          </p:cNvPr>
          <p:cNvSpPr txBox="1"/>
          <p:nvPr/>
        </p:nvSpPr>
        <p:spPr>
          <a:xfrm>
            <a:off x="3592287" y="184666"/>
            <a:ext cx="7304796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2400" dirty="0">
                <a:solidFill>
                  <a:srgbClr val="1F2B7D"/>
                </a:solidFill>
              </a:rPr>
              <a:t>Automation: Clean up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CF46F536-480B-8049-9E97-A6D96A5CCDB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94918" y="184665"/>
            <a:ext cx="2057883" cy="519106"/>
          </a:xfrm>
          <a:prstGeom prst="rect">
            <a:avLst/>
          </a:prstGeom>
        </p:spPr>
      </p:pic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6910DCF8-F989-7A40-9747-16F1393F349F}"/>
              </a:ext>
            </a:extLst>
          </p:cNvPr>
          <p:cNvCxnSpPr>
            <a:cxnSpLocks/>
          </p:cNvCxnSpPr>
          <p:nvPr/>
        </p:nvCxnSpPr>
        <p:spPr>
          <a:xfrm>
            <a:off x="1143000" y="790857"/>
            <a:ext cx="9906000" cy="0"/>
          </a:xfrm>
          <a:prstGeom prst="line">
            <a:avLst/>
          </a:prstGeom>
          <a:ln>
            <a:solidFill>
              <a:srgbClr val="1F2B7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7">
            <a:extLst>
              <a:ext uri="{FF2B5EF4-FFF2-40B4-BE49-F238E27FC236}">
                <a16:creationId xmlns:a16="http://schemas.microsoft.com/office/drawing/2014/main" id="{57F08E90-254B-144E-B3B6-C4FB9FBAC55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55406" y="1982883"/>
            <a:ext cx="4640595" cy="4234543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92873766-5571-C349-BD61-BCE270D90A5A}"/>
              </a:ext>
            </a:extLst>
          </p:cNvPr>
          <p:cNvSpPr txBox="1"/>
          <p:nvPr/>
        </p:nvSpPr>
        <p:spPr>
          <a:xfrm>
            <a:off x="1628123" y="5278662"/>
            <a:ext cx="143691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Magnetic module / cleanup plate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6EE8F0C9-D412-E046-8E56-53F2D574F354}"/>
              </a:ext>
            </a:extLst>
          </p:cNvPr>
          <p:cNvSpPr txBox="1"/>
          <p:nvPr/>
        </p:nvSpPr>
        <p:spPr>
          <a:xfrm>
            <a:off x="7700556" y="3718442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Beads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4C27327B-BC13-4B45-8394-D26D7E121F8D}"/>
              </a:ext>
            </a:extLst>
          </p:cNvPr>
          <p:cNvSpPr txBox="1"/>
          <p:nvPr/>
        </p:nvSpPr>
        <p:spPr>
          <a:xfrm>
            <a:off x="7700556" y="3460446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Ethanol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0AD1F05C-1B14-A048-980C-0436FF287973}"/>
              </a:ext>
            </a:extLst>
          </p:cNvPr>
          <p:cNvSpPr txBox="1"/>
          <p:nvPr/>
        </p:nvSpPr>
        <p:spPr>
          <a:xfrm>
            <a:off x="7700556" y="1824801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/>
              <a:t>Waste</a:t>
            </a:r>
            <a:endParaRPr lang="en-US" sz="1200" dirty="0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CBBCC7C6-AAD3-D341-9DDD-0E7E8F0730C4}"/>
              </a:ext>
            </a:extLst>
          </p:cNvPr>
          <p:cNvSpPr txBox="1"/>
          <p:nvPr/>
        </p:nvSpPr>
        <p:spPr>
          <a:xfrm>
            <a:off x="7700556" y="2910181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Water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122A68BB-B1B3-7842-9889-CA22AFEC5AD7}"/>
              </a:ext>
            </a:extLst>
          </p:cNvPr>
          <p:cNvSpPr txBox="1"/>
          <p:nvPr/>
        </p:nvSpPr>
        <p:spPr>
          <a:xfrm>
            <a:off x="3065037" y="4762927"/>
            <a:ext cx="143691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Reagents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4B938CA0-7E14-CC4C-964A-246294953F45}"/>
              </a:ext>
            </a:extLst>
          </p:cNvPr>
          <p:cNvSpPr txBox="1"/>
          <p:nvPr/>
        </p:nvSpPr>
        <p:spPr>
          <a:xfrm>
            <a:off x="7700556" y="3193957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Ethanol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FD737674-8549-B247-84BE-5839ED1F7AD4}"/>
              </a:ext>
            </a:extLst>
          </p:cNvPr>
          <p:cNvSpPr txBox="1"/>
          <p:nvPr/>
        </p:nvSpPr>
        <p:spPr>
          <a:xfrm>
            <a:off x="7700556" y="2111770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/>
              <a:t>Waste</a:t>
            </a:r>
            <a:endParaRPr lang="en-US" sz="1200" dirty="0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CD2698B0-30F7-114D-A765-DEB07EE318DB}"/>
              </a:ext>
            </a:extLst>
          </p:cNvPr>
          <p:cNvSpPr txBox="1"/>
          <p:nvPr/>
        </p:nvSpPr>
        <p:spPr>
          <a:xfrm>
            <a:off x="1587078" y="4555342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bg1">
                    <a:lumMod val="65000"/>
                  </a:schemeClr>
                </a:solidFill>
              </a:rPr>
              <a:t>Temp module </a:t>
            </a:r>
            <a:r>
              <a:rPr lang="en-US" sz="1400" dirty="0"/>
              <a:t>/ PCR plate 2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A39FBDB7-E91A-864C-8E60-80E401E7CB2F}"/>
              </a:ext>
            </a:extLst>
          </p:cNvPr>
          <p:cNvSpPr txBox="1"/>
          <p:nvPr/>
        </p:nvSpPr>
        <p:spPr>
          <a:xfrm>
            <a:off x="3065038" y="5569366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Tip rack</a:t>
            </a:r>
          </a:p>
          <a:p>
            <a:pPr algn="ctr"/>
            <a:r>
              <a:rPr lang="en-US" sz="1400"/>
              <a:t>2</a:t>
            </a:r>
            <a:r>
              <a:rPr lang="en-US" sz="1400" dirty="0"/>
              <a:t>0</a:t>
            </a:r>
            <a:r>
              <a:rPr lang="en-US" sz="1400"/>
              <a:t>0uL</a:t>
            </a:r>
            <a:endParaRPr lang="en-US" sz="1400" dirty="0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6AAEE9B2-9AAE-E94A-BE3C-DE9644EC9D2B}"/>
              </a:ext>
            </a:extLst>
          </p:cNvPr>
          <p:cNvSpPr txBox="1"/>
          <p:nvPr/>
        </p:nvSpPr>
        <p:spPr>
          <a:xfrm>
            <a:off x="4460967" y="5543923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Tip rack</a:t>
            </a:r>
          </a:p>
          <a:p>
            <a:pPr algn="ctr"/>
            <a:r>
              <a:rPr lang="en-US" sz="1400" dirty="0"/>
              <a:t>200uL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166B179C-45BF-994B-9DB0-BA5DD2F7694C}"/>
              </a:ext>
            </a:extLst>
          </p:cNvPr>
          <p:cNvSpPr txBox="1"/>
          <p:nvPr/>
        </p:nvSpPr>
        <p:spPr>
          <a:xfrm>
            <a:off x="7244685" y="5788493"/>
            <a:ext cx="1541963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P10_multi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B52BEF7C-F1C6-EF4C-B63A-F3508476C987}"/>
              </a:ext>
            </a:extLst>
          </p:cNvPr>
          <p:cNvSpPr txBox="1"/>
          <p:nvPr/>
        </p:nvSpPr>
        <p:spPr>
          <a:xfrm>
            <a:off x="8797835" y="5785785"/>
            <a:ext cx="1541963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P300_multi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7C0E0D5B-3FD5-434C-9685-B746E955369A}"/>
              </a:ext>
            </a:extLst>
          </p:cNvPr>
          <p:cNvSpPr txBox="1"/>
          <p:nvPr/>
        </p:nvSpPr>
        <p:spPr>
          <a:xfrm>
            <a:off x="7657693" y="4263970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Primer Pool A / mastermix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4FAF8FB9-09C7-6D48-895B-64EA1B9CA61E}"/>
              </a:ext>
            </a:extLst>
          </p:cNvPr>
          <p:cNvSpPr txBox="1"/>
          <p:nvPr/>
        </p:nvSpPr>
        <p:spPr>
          <a:xfrm>
            <a:off x="7657693" y="3984944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Primer Pool B / mastermix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E5B6927B-BA94-CB49-B416-CEF0CF8312F1}"/>
              </a:ext>
            </a:extLst>
          </p:cNvPr>
          <p:cNvSpPr txBox="1"/>
          <p:nvPr/>
        </p:nvSpPr>
        <p:spPr>
          <a:xfrm>
            <a:off x="7700556" y="4806636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Primer mix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0CB20323-E2A4-114B-B43F-A0BAF8D4E050}"/>
              </a:ext>
            </a:extLst>
          </p:cNvPr>
          <p:cNvSpPr txBox="1"/>
          <p:nvPr/>
        </p:nvSpPr>
        <p:spPr>
          <a:xfrm>
            <a:off x="7700556" y="4529637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RT reaction mix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F4549AF0-4E97-F54E-B0CF-C5B7781F696C}"/>
              </a:ext>
            </a:extLst>
          </p:cNvPr>
          <p:cNvSpPr txBox="1"/>
          <p:nvPr/>
        </p:nvSpPr>
        <p:spPr>
          <a:xfrm>
            <a:off x="1587078" y="3361490"/>
            <a:ext cx="143691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bg1">
                    <a:lumMod val="65000"/>
                  </a:schemeClr>
                </a:solidFill>
              </a:rPr>
              <a:t>Thermocycler module </a:t>
            </a:r>
            <a:r>
              <a:rPr lang="en-US" sz="1400" dirty="0"/>
              <a:t>/ PCR plate 1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D1FD2487-7B79-A44A-A8F4-BEC718B52B64}"/>
              </a:ext>
            </a:extLst>
          </p:cNvPr>
          <p:cNvSpPr txBox="1"/>
          <p:nvPr/>
        </p:nvSpPr>
        <p:spPr>
          <a:xfrm>
            <a:off x="4460967" y="4761562"/>
            <a:ext cx="143691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Clean plate</a:t>
            </a:r>
          </a:p>
        </p:txBody>
      </p:sp>
    </p:spTree>
    <p:extLst>
      <p:ext uri="{BB962C8B-B14F-4D97-AF65-F5344CB8AC3E}">
        <p14:creationId xmlns:p14="http://schemas.microsoft.com/office/powerpoint/2010/main" val="203676100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A54C66-8B56-A649-83D9-D6987D05A2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pPr algn="ctr"/>
            <a:r>
              <a:rPr lang="en-US" dirty="0"/>
              <a:t>Quantitation off deck</a:t>
            </a:r>
          </a:p>
        </p:txBody>
      </p:sp>
    </p:spTree>
    <p:extLst>
      <p:ext uri="{BB962C8B-B14F-4D97-AF65-F5344CB8AC3E}">
        <p14:creationId xmlns:p14="http://schemas.microsoft.com/office/powerpoint/2010/main" val="302363906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>
            <a:extLst>
              <a:ext uri="{FF2B5EF4-FFF2-40B4-BE49-F238E27FC236}">
                <a16:creationId xmlns:a16="http://schemas.microsoft.com/office/drawing/2014/main" id="{AB75FB7B-1872-9849-A222-068398CC370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77744" y="1414551"/>
            <a:ext cx="3397250" cy="4168405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6980A2AA-DF22-1948-B301-BFB70A08D68C}"/>
              </a:ext>
            </a:extLst>
          </p:cNvPr>
          <p:cNvSpPr txBox="1"/>
          <p:nvPr/>
        </p:nvSpPr>
        <p:spPr>
          <a:xfrm>
            <a:off x="3592287" y="184666"/>
            <a:ext cx="7304796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2400" dirty="0">
                <a:solidFill>
                  <a:srgbClr val="1F2B7D"/>
                </a:solidFill>
              </a:rPr>
              <a:t>Automation: Normalisation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CF46F536-480B-8049-9E97-A6D96A5CCDB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94918" y="184665"/>
            <a:ext cx="2057883" cy="519106"/>
          </a:xfrm>
          <a:prstGeom prst="rect">
            <a:avLst/>
          </a:prstGeom>
        </p:spPr>
      </p:pic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6910DCF8-F989-7A40-9747-16F1393F349F}"/>
              </a:ext>
            </a:extLst>
          </p:cNvPr>
          <p:cNvCxnSpPr>
            <a:cxnSpLocks/>
          </p:cNvCxnSpPr>
          <p:nvPr/>
        </p:nvCxnSpPr>
        <p:spPr>
          <a:xfrm>
            <a:off x="1143000" y="790857"/>
            <a:ext cx="9906000" cy="0"/>
          </a:xfrm>
          <a:prstGeom prst="line">
            <a:avLst/>
          </a:prstGeom>
          <a:ln>
            <a:solidFill>
              <a:srgbClr val="1F2B7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7">
            <a:extLst>
              <a:ext uri="{FF2B5EF4-FFF2-40B4-BE49-F238E27FC236}">
                <a16:creationId xmlns:a16="http://schemas.microsoft.com/office/drawing/2014/main" id="{57F08E90-254B-144E-B3B6-C4FB9FBAC55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55406" y="1982883"/>
            <a:ext cx="4640595" cy="4234543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92873766-5571-C349-BD61-BCE270D90A5A}"/>
              </a:ext>
            </a:extLst>
          </p:cNvPr>
          <p:cNvSpPr txBox="1"/>
          <p:nvPr/>
        </p:nvSpPr>
        <p:spPr>
          <a:xfrm>
            <a:off x="1628123" y="5509887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bg1">
                    <a:lumMod val="65000"/>
                  </a:schemeClr>
                </a:solidFill>
              </a:rPr>
              <a:t>Magnetic module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CBBCC7C6-AAD3-D341-9DDD-0E7E8F0730C4}"/>
              </a:ext>
            </a:extLst>
          </p:cNvPr>
          <p:cNvSpPr txBox="1"/>
          <p:nvPr/>
        </p:nvSpPr>
        <p:spPr>
          <a:xfrm>
            <a:off x="7700556" y="2910181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Water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122A68BB-B1B3-7842-9889-CA22AFEC5AD7}"/>
              </a:ext>
            </a:extLst>
          </p:cNvPr>
          <p:cNvSpPr txBox="1"/>
          <p:nvPr/>
        </p:nvSpPr>
        <p:spPr>
          <a:xfrm>
            <a:off x="3065037" y="4762927"/>
            <a:ext cx="143691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Reagents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4B938CA0-7E14-CC4C-964A-246294953F45}"/>
              </a:ext>
            </a:extLst>
          </p:cNvPr>
          <p:cNvSpPr txBox="1"/>
          <p:nvPr/>
        </p:nvSpPr>
        <p:spPr>
          <a:xfrm>
            <a:off x="7700556" y="2636741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Endprep mastermix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CD2698B0-30F7-114D-A765-DEB07EE318DB}"/>
              </a:ext>
            </a:extLst>
          </p:cNvPr>
          <p:cNvSpPr txBox="1"/>
          <p:nvPr/>
        </p:nvSpPr>
        <p:spPr>
          <a:xfrm>
            <a:off x="1605402" y="4549601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Temp module / cleanup plate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A39FBDB7-E91A-864C-8E60-80E401E7CB2F}"/>
              </a:ext>
            </a:extLst>
          </p:cNvPr>
          <p:cNvSpPr txBox="1"/>
          <p:nvPr/>
        </p:nvSpPr>
        <p:spPr>
          <a:xfrm>
            <a:off x="3065038" y="5569366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Tip rack</a:t>
            </a:r>
          </a:p>
          <a:p>
            <a:pPr algn="ctr"/>
            <a:r>
              <a:rPr lang="en-US" sz="1400" dirty="0"/>
              <a:t>10uL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166B179C-45BF-994B-9DB0-BA5DD2F7694C}"/>
              </a:ext>
            </a:extLst>
          </p:cNvPr>
          <p:cNvSpPr txBox="1"/>
          <p:nvPr/>
        </p:nvSpPr>
        <p:spPr>
          <a:xfrm>
            <a:off x="7244685" y="5788493"/>
            <a:ext cx="1541963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P10_multi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B52BEF7C-F1C6-EF4C-B63A-F3508476C987}"/>
              </a:ext>
            </a:extLst>
          </p:cNvPr>
          <p:cNvSpPr txBox="1"/>
          <p:nvPr/>
        </p:nvSpPr>
        <p:spPr>
          <a:xfrm>
            <a:off x="8797835" y="5785785"/>
            <a:ext cx="1541963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C00000"/>
                </a:solidFill>
              </a:rPr>
              <a:t>P10_single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A9333F43-5624-7044-9092-EB6B95B96E39}"/>
              </a:ext>
            </a:extLst>
          </p:cNvPr>
          <p:cNvSpPr txBox="1"/>
          <p:nvPr/>
        </p:nvSpPr>
        <p:spPr>
          <a:xfrm>
            <a:off x="1605402" y="3346475"/>
            <a:ext cx="143691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Thermocycler module / normalised plate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FC6F7F50-42A0-C144-A0AD-3EC48157BF6F}"/>
              </a:ext>
            </a:extLst>
          </p:cNvPr>
          <p:cNvSpPr txBox="1"/>
          <p:nvPr/>
        </p:nvSpPr>
        <p:spPr>
          <a:xfrm>
            <a:off x="7700556" y="3718442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Beads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2028A142-B008-3C48-9087-105B7481BCFB}"/>
              </a:ext>
            </a:extLst>
          </p:cNvPr>
          <p:cNvSpPr txBox="1"/>
          <p:nvPr/>
        </p:nvSpPr>
        <p:spPr>
          <a:xfrm>
            <a:off x="7700556" y="3460446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Ethanol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97E4F426-ACE5-D24B-BD72-0A1FF69394D6}"/>
              </a:ext>
            </a:extLst>
          </p:cNvPr>
          <p:cNvSpPr txBox="1"/>
          <p:nvPr/>
        </p:nvSpPr>
        <p:spPr>
          <a:xfrm>
            <a:off x="7700556" y="1824801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>
                <a:solidFill>
                  <a:schemeClr val="bg1">
                    <a:lumMod val="65000"/>
                  </a:schemeClr>
                </a:solidFill>
              </a:rPr>
              <a:t>Waste</a:t>
            </a:r>
            <a:endParaRPr lang="en-US" sz="1200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C0A19EFB-164C-3440-A9F0-A21F76254DCE}"/>
              </a:ext>
            </a:extLst>
          </p:cNvPr>
          <p:cNvSpPr txBox="1"/>
          <p:nvPr/>
        </p:nvSpPr>
        <p:spPr>
          <a:xfrm>
            <a:off x="7700556" y="3193957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Ethanol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BB612C55-E317-6844-A391-E3DEF1363731}"/>
              </a:ext>
            </a:extLst>
          </p:cNvPr>
          <p:cNvSpPr txBox="1"/>
          <p:nvPr/>
        </p:nvSpPr>
        <p:spPr>
          <a:xfrm>
            <a:off x="7700556" y="2111770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>
                <a:solidFill>
                  <a:schemeClr val="bg1">
                    <a:lumMod val="65000"/>
                  </a:schemeClr>
                </a:solidFill>
              </a:rPr>
              <a:t>Waste</a:t>
            </a:r>
            <a:endParaRPr lang="en-US" sz="1200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11245647-9B3E-BE40-BC6C-D8F4D8F26A99}"/>
              </a:ext>
            </a:extLst>
          </p:cNvPr>
          <p:cNvSpPr txBox="1"/>
          <p:nvPr/>
        </p:nvSpPr>
        <p:spPr>
          <a:xfrm>
            <a:off x="7657693" y="4263970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Primer Pool A / mastermix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A750F57A-A31D-3D4E-85FD-6F9842DF4307}"/>
              </a:ext>
            </a:extLst>
          </p:cNvPr>
          <p:cNvSpPr txBox="1"/>
          <p:nvPr/>
        </p:nvSpPr>
        <p:spPr>
          <a:xfrm>
            <a:off x="7657693" y="3984944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Primer Pool B / mastermix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52A986F8-4D2F-6D4A-AF88-4AC1CD6C6198}"/>
              </a:ext>
            </a:extLst>
          </p:cNvPr>
          <p:cNvSpPr txBox="1"/>
          <p:nvPr/>
        </p:nvSpPr>
        <p:spPr>
          <a:xfrm>
            <a:off x="7700556" y="4806636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Primer mix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8EB315B2-FD6A-9D46-936C-63003635532A}"/>
              </a:ext>
            </a:extLst>
          </p:cNvPr>
          <p:cNvSpPr txBox="1"/>
          <p:nvPr/>
        </p:nvSpPr>
        <p:spPr>
          <a:xfrm>
            <a:off x="7700556" y="4529637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RT reaction mix</a:t>
            </a:r>
          </a:p>
        </p:txBody>
      </p:sp>
    </p:spTree>
    <p:extLst>
      <p:ext uri="{BB962C8B-B14F-4D97-AF65-F5344CB8AC3E}">
        <p14:creationId xmlns:p14="http://schemas.microsoft.com/office/powerpoint/2010/main" val="54589309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>
            <a:extLst>
              <a:ext uri="{FF2B5EF4-FFF2-40B4-BE49-F238E27FC236}">
                <a16:creationId xmlns:a16="http://schemas.microsoft.com/office/drawing/2014/main" id="{AB75FB7B-1872-9849-A222-068398CC370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77744" y="1414551"/>
            <a:ext cx="3397250" cy="4168405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B8489E55-B3B4-5E42-8D49-BDD7D7D40BCA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482295" y="1443127"/>
            <a:ext cx="2818497" cy="404346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6980A2AA-DF22-1948-B301-BFB70A08D68C}"/>
              </a:ext>
            </a:extLst>
          </p:cNvPr>
          <p:cNvSpPr txBox="1"/>
          <p:nvPr/>
        </p:nvSpPr>
        <p:spPr>
          <a:xfrm>
            <a:off x="3592287" y="184666"/>
            <a:ext cx="7304796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2400" dirty="0">
                <a:solidFill>
                  <a:srgbClr val="1F2B7D"/>
                </a:solidFill>
              </a:rPr>
              <a:t>Automation: Barcode / pool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CF46F536-480B-8049-9E97-A6D96A5CCDB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94918" y="184665"/>
            <a:ext cx="2057883" cy="519106"/>
          </a:xfrm>
          <a:prstGeom prst="rect">
            <a:avLst/>
          </a:prstGeom>
        </p:spPr>
      </p:pic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6910DCF8-F989-7A40-9747-16F1393F349F}"/>
              </a:ext>
            </a:extLst>
          </p:cNvPr>
          <p:cNvCxnSpPr>
            <a:cxnSpLocks/>
          </p:cNvCxnSpPr>
          <p:nvPr/>
        </p:nvCxnSpPr>
        <p:spPr>
          <a:xfrm>
            <a:off x="1143000" y="790857"/>
            <a:ext cx="9906000" cy="0"/>
          </a:xfrm>
          <a:prstGeom prst="line">
            <a:avLst/>
          </a:prstGeom>
          <a:ln>
            <a:solidFill>
              <a:srgbClr val="1F2B7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7">
            <a:extLst>
              <a:ext uri="{FF2B5EF4-FFF2-40B4-BE49-F238E27FC236}">
                <a16:creationId xmlns:a16="http://schemas.microsoft.com/office/drawing/2014/main" id="{57F08E90-254B-144E-B3B6-C4FB9FBAC55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455406" y="1982883"/>
            <a:ext cx="4640595" cy="4234543"/>
          </a:xfrm>
          <a:prstGeom prst="rect">
            <a:avLst/>
          </a:prstGeom>
        </p:spPr>
      </p:pic>
      <p:sp>
        <p:nvSpPr>
          <p:cNvPr id="33" name="TextBox 32">
            <a:extLst>
              <a:ext uri="{FF2B5EF4-FFF2-40B4-BE49-F238E27FC236}">
                <a16:creationId xmlns:a16="http://schemas.microsoft.com/office/drawing/2014/main" id="{122A68BB-B1B3-7842-9889-CA22AFEC5AD7}"/>
              </a:ext>
            </a:extLst>
          </p:cNvPr>
          <p:cNvSpPr txBox="1"/>
          <p:nvPr/>
        </p:nvSpPr>
        <p:spPr>
          <a:xfrm>
            <a:off x="3065037" y="4762927"/>
            <a:ext cx="143691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Reagents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CD2698B0-30F7-114D-A765-DEB07EE318DB}"/>
              </a:ext>
            </a:extLst>
          </p:cNvPr>
          <p:cNvSpPr txBox="1"/>
          <p:nvPr/>
        </p:nvSpPr>
        <p:spPr>
          <a:xfrm>
            <a:off x="1605402" y="4549601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Temp module / normalised plate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A39FBDB7-E91A-864C-8E60-80E401E7CB2F}"/>
              </a:ext>
            </a:extLst>
          </p:cNvPr>
          <p:cNvSpPr txBox="1"/>
          <p:nvPr/>
        </p:nvSpPr>
        <p:spPr>
          <a:xfrm>
            <a:off x="3065038" y="5569366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Tip rack</a:t>
            </a:r>
          </a:p>
          <a:p>
            <a:pPr algn="ctr"/>
            <a:r>
              <a:rPr lang="en-US" sz="1400" dirty="0"/>
              <a:t>10uL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166B179C-45BF-994B-9DB0-BA5DD2F7694C}"/>
              </a:ext>
            </a:extLst>
          </p:cNvPr>
          <p:cNvSpPr txBox="1"/>
          <p:nvPr/>
        </p:nvSpPr>
        <p:spPr>
          <a:xfrm>
            <a:off x="7244685" y="5788493"/>
            <a:ext cx="1541963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P10_multi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B52BEF7C-F1C6-EF4C-B63A-F3508476C987}"/>
              </a:ext>
            </a:extLst>
          </p:cNvPr>
          <p:cNvSpPr txBox="1"/>
          <p:nvPr/>
        </p:nvSpPr>
        <p:spPr>
          <a:xfrm>
            <a:off x="8797835" y="5785785"/>
            <a:ext cx="1541963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P10_single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A9333F43-5624-7044-9092-EB6B95B96E39}"/>
              </a:ext>
            </a:extLst>
          </p:cNvPr>
          <p:cNvSpPr txBox="1"/>
          <p:nvPr/>
        </p:nvSpPr>
        <p:spPr>
          <a:xfrm>
            <a:off x="1605402" y="3353937"/>
            <a:ext cx="143691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Thermocycler module / barcoded plate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E2E1820-7A61-414B-A01F-0411C68BBB1B}"/>
              </a:ext>
            </a:extLst>
          </p:cNvPr>
          <p:cNvSpPr txBox="1"/>
          <p:nvPr/>
        </p:nvSpPr>
        <p:spPr>
          <a:xfrm>
            <a:off x="4444951" y="5569366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Tip rack</a:t>
            </a:r>
          </a:p>
          <a:p>
            <a:pPr algn="ctr"/>
            <a:r>
              <a:rPr lang="en-US" sz="1400" dirty="0"/>
              <a:t>10uL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119E3DCB-45EE-F24D-8B0C-EFB626C90F65}"/>
              </a:ext>
            </a:extLst>
          </p:cNvPr>
          <p:cNvSpPr txBox="1"/>
          <p:nvPr/>
        </p:nvSpPr>
        <p:spPr>
          <a:xfrm>
            <a:off x="7853001" y="3766450"/>
            <a:ext cx="2200276" cy="276999"/>
          </a:xfrm>
          <a:prstGeom prst="rect">
            <a:avLst/>
          </a:prstGeom>
          <a:solidFill>
            <a:schemeClr val="bg1">
              <a:alpha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200" dirty="0"/>
              <a:t>Water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D6978916-F5BF-9641-9A20-C3489A697CF6}"/>
              </a:ext>
            </a:extLst>
          </p:cNvPr>
          <p:cNvSpPr txBox="1"/>
          <p:nvPr/>
        </p:nvSpPr>
        <p:spPr>
          <a:xfrm>
            <a:off x="7858124" y="4811211"/>
            <a:ext cx="2200276" cy="276999"/>
          </a:xfrm>
          <a:prstGeom prst="rect">
            <a:avLst/>
          </a:prstGeom>
          <a:solidFill>
            <a:schemeClr val="bg1">
              <a:alpha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200" dirty="0"/>
              <a:t>Barcodes 1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81B911F6-F06D-584B-8E07-BF7A63BBD7B2}"/>
              </a:ext>
            </a:extLst>
          </p:cNvPr>
          <p:cNvSpPr txBox="1"/>
          <p:nvPr/>
        </p:nvSpPr>
        <p:spPr>
          <a:xfrm>
            <a:off x="7858124" y="4534212"/>
            <a:ext cx="2200276" cy="276999"/>
          </a:xfrm>
          <a:prstGeom prst="rect">
            <a:avLst/>
          </a:prstGeom>
          <a:solidFill>
            <a:schemeClr val="bg1">
              <a:alpha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200" dirty="0"/>
              <a:t>Barcodes 2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6C48BE88-8C33-2342-880E-AED3B7BC2616}"/>
              </a:ext>
            </a:extLst>
          </p:cNvPr>
          <p:cNvSpPr txBox="1"/>
          <p:nvPr/>
        </p:nvSpPr>
        <p:spPr>
          <a:xfrm>
            <a:off x="7853001" y="4278837"/>
            <a:ext cx="2200276" cy="276999"/>
          </a:xfrm>
          <a:prstGeom prst="rect">
            <a:avLst/>
          </a:prstGeom>
          <a:solidFill>
            <a:schemeClr val="bg1">
              <a:alpha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200" dirty="0"/>
              <a:t>Barcodes 3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B309C9CC-DCF8-1C4F-B22D-03430E11E370}"/>
              </a:ext>
            </a:extLst>
          </p:cNvPr>
          <p:cNvSpPr txBox="1"/>
          <p:nvPr/>
        </p:nvSpPr>
        <p:spPr>
          <a:xfrm>
            <a:off x="7853001" y="4022180"/>
            <a:ext cx="2200276" cy="276999"/>
          </a:xfrm>
          <a:prstGeom prst="rect">
            <a:avLst/>
          </a:prstGeom>
          <a:solidFill>
            <a:schemeClr val="bg1">
              <a:alpha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200" dirty="0"/>
              <a:t>Ligation mastermix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367A959A-6D6D-624C-A8C4-D891FD44085A}"/>
              </a:ext>
            </a:extLst>
          </p:cNvPr>
          <p:cNvSpPr txBox="1"/>
          <p:nvPr/>
        </p:nvSpPr>
        <p:spPr>
          <a:xfrm>
            <a:off x="4514972" y="4760749"/>
            <a:ext cx="143691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Pooled plate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D76277FE-5899-774F-AD26-5CC0C6A7E4B0}"/>
              </a:ext>
            </a:extLst>
          </p:cNvPr>
          <p:cNvSpPr txBox="1"/>
          <p:nvPr/>
        </p:nvSpPr>
        <p:spPr>
          <a:xfrm>
            <a:off x="1616937" y="5522268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bg1">
                    <a:lumMod val="65000"/>
                  </a:schemeClr>
                </a:solidFill>
              </a:rPr>
              <a:t>Magnetic module</a:t>
            </a:r>
          </a:p>
        </p:txBody>
      </p:sp>
    </p:spTree>
    <p:extLst>
      <p:ext uri="{BB962C8B-B14F-4D97-AF65-F5344CB8AC3E}">
        <p14:creationId xmlns:p14="http://schemas.microsoft.com/office/powerpoint/2010/main" val="254780600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10737</TotalTime>
  <Words>230</Words>
  <Application>Microsoft Macintosh PowerPoint</Application>
  <PresentationFormat>Widescreen</PresentationFormat>
  <Paragraphs>89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Quantitation off deck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Swainston, Neil</dc:creator>
  <cp:lastModifiedBy>Swainston, Neil</cp:lastModifiedBy>
  <cp:revision>63</cp:revision>
  <dcterms:created xsi:type="dcterms:W3CDTF">2020-03-24T11:24:38Z</dcterms:created>
  <dcterms:modified xsi:type="dcterms:W3CDTF">2020-04-14T15:01:37Z</dcterms:modified>
</cp:coreProperties>
</file>

<file path=docProps/thumbnail.jpeg>
</file>